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53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6941" autoAdjust="0"/>
  </p:normalViewPr>
  <p:slideViewPr>
    <p:cSldViewPr snapToGrid="0" snapToObjects="1">
      <p:cViewPr varScale="1">
        <p:scale>
          <a:sx n="99" d="100"/>
          <a:sy n="99" d="100"/>
        </p:scale>
        <p:origin x="99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993187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水晶発振子について発表します。</a:t>
            </a:r>
            <a:endParaRPr lang="en-US" altLang="ja-JP" dirty="0"/>
          </a:p>
          <a:p>
            <a:r>
              <a:rPr lang="en-US" altLang="ja-JP" dirty="0"/>
              <a:t>ME2208</a:t>
            </a:r>
            <a:r>
              <a:rPr lang="ja-JP" altLang="en-US" dirty="0"/>
              <a:t>髙橋尚太郎です。</a:t>
            </a:r>
            <a:endParaRPr lang="en-US" altLang="ja-JP" dirty="0"/>
          </a:p>
          <a:p>
            <a:r>
              <a:rPr lang="ja-JP" altLang="en-US" dirty="0"/>
              <a:t>よろしくお願いします。</a:t>
            </a:r>
            <a:endParaRPr lang="en-US" altLang="ja-JP"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最後にまとめとして、</a:t>
            </a:r>
            <a:endParaRPr lang="en-US" dirty="0"/>
          </a:p>
          <a:p>
            <a:r>
              <a:rPr lang="ja-JP" altLang="en-US" dirty="0"/>
              <a:t>いろんな電子機器に使われているので、</a:t>
            </a:r>
            <a:endParaRPr lang="en-US" altLang="ja-JP" dirty="0"/>
          </a:p>
          <a:p>
            <a:r>
              <a:rPr lang="ja-JP" altLang="en-US" dirty="0"/>
              <a:t>緑色のプリント基板を見る機会があったら覗いてみて下さい</a:t>
            </a:r>
            <a:endParaRPr lang="en-US" dirty="0"/>
          </a:p>
          <a:p>
            <a:r>
              <a:rPr lang="ja-JP" altLang="en-US" dirty="0"/>
              <a:t>以上で発表を終わります。</a:t>
            </a:r>
            <a:endParaRPr lang="en-US" altLang="ja-JP" dirty="0"/>
          </a:p>
          <a:p>
            <a:r>
              <a:rPr lang="ja-JP" altLang="en-US" dirty="0"/>
              <a:t>質問があればよろしくお願いします。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今日の発表の流れはこのようになります。</a:t>
            </a:r>
            <a:endParaRPr lang="en-US" altLang="ja-JP" dirty="0"/>
          </a:p>
          <a:p>
            <a:r>
              <a:rPr lang="ja-JP" altLang="en-US" dirty="0"/>
              <a:t>本日扱うのは水晶発振子です。</a:t>
            </a:r>
            <a:endParaRPr lang="en-US" altLang="ja-JP"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まず、水晶発振子についてですが、ご存じの方いらっしゃいますか？</a:t>
            </a:r>
            <a:br>
              <a:rPr lang="en-US" altLang="ja-JP" dirty="0"/>
            </a:br>
            <a:r>
              <a:rPr lang="ja-JP" altLang="en-US" dirty="0"/>
              <a:t>ありがとうございます。</a:t>
            </a:r>
            <a:endParaRPr lang="en-US" altLang="ja-JP" dirty="0"/>
          </a:p>
          <a:p>
            <a:endParaRPr lang="en-US" altLang="ja-JP" dirty="0"/>
          </a:p>
          <a:p>
            <a:r>
              <a:rPr lang="ja-JP" altLang="en-US" dirty="0"/>
              <a:t>水晶発振子は、石英の特性を用いた電子部品です。</a:t>
            </a:r>
            <a:endParaRPr lang="en-US" altLang="ja-JP" dirty="0"/>
          </a:p>
          <a:p>
            <a:r>
              <a:rPr lang="ja-JP" altLang="en-US" dirty="0"/>
              <a:t>水晶発振子は、電子機器が動作するタイミングを決めるというとても重要な役割を果たす素子です。</a:t>
            </a:r>
            <a:endParaRPr lang="en-US" altLang="ja-JP"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水晶発振子の用途は、ほとんど全ての電子機器です。</a:t>
            </a:r>
            <a:endParaRPr lang="en-US" altLang="ja-JP" dirty="0"/>
          </a:p>
          <a:p>
            <a:r>
              <a:rPr lang="ja-JP" altLang="en-US" dirty="0"/>
              <a:t>電子機器の動作タイミング</a:t>
            </a:r>
            <a:r>
              <a:rPr lang="en-US" altLang="ja-JP" dirty="0"/>
              <a:t>(</a:t>
            </a:r>
            <a:r>
              <a:rPr lang="ja-JP" altLang="en-US" dirty="0"/>
              <a:t>動作クロック</a:t>
            </a:r>
            <a:r>
              <a:rPr lang="en-US" altLang="ja-JP" dirty="0"/>
              <a:t>)</a:t>
            </a:r>
            <a:r>
              <a:rPr lang="ja-JP" altLang="en-US" dirty="0"/>
              <a:t>を決める素子なので、非常に重要な素子です。</a:t>
            </a:r>
            <a:endParaRPr lang="en-US" altLang="ja-JP" dirty="0"/>
          </a:p>
          <a:p>
            <a:r>
              <a:rPr lang="ja-JP" altLang="en-US" dirty="0"/>
              <a:t>また、クォーツ時計にも使われています。</a:t>
            </a:r>
            <a:endParaRPr lang="en-US" altLang="ja-JP" dirty="0"/>
          </a:p>
          <a:p>
            <a:r>
              <a:rPr lang="ja-JP" altLang="en-US" dirty="0"/>
              <a:t>これらは、水晶の振動の周期性を利用しています。</a:t>
            </a:r>
            <a:endParaRPr lang="en-US" altLang="ja-JP" dirty="0"/>
          </a:p>
          <a:p>
            <a:endParaRPr lang="en-US" altLang="ja-JP" dirty="0"/>
          </a:p>
          <a:p>
            <a:r>
              <a:rPr lang="ja-JP" altLang="en-US" dirty="0"/>
              <a:t>右の図は、私の</a:t>
            </a:r>
            <a:r>
              <a:rPr lang="en-US" altLang="ja-JP" dirty="0"/>
              <a:t>PC</a:t>
            </a:r>
            <a:r>
              <a:rPr lang="ja-JP" altLang="en-US" dirty="0"/>
              <a:t>の内部に搭載されている水晶発振子と、</a:t>
            </a:r>
            <a:endParaRPr lang="en-US" altLang="ja-JP" dirty="0"/>
          </a:p>
          <a:p>
            <a:r>
              <a:rPr lang="ja-JP" altLang="en-US" dirty="0"/>
              <a:t>私が研究で扱っている</a:t>
            </a:r>
            <a:r>
              <a:rPr lang="en-US" altLang="ja-JP" dirty="0"/>
              <a:t>Arduino</a:t>
            </a:r>
            <a:r>
              <a:rPr lang="ja-JP" altLang="en-US" dirty="0"/>
              <a:t>と呼ばれるマイコンに搭載されている例です。</a:t>
            </a:r>
            <a:endParaRPr lang="en-US" altLang="ja-JP"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続いて、水晶発振子の原理について</a:t>
            </a:r>
            <a:r>
              <a:rPr lang="en-US" altLang="ja-JP" dirty="0"/>
              <a:t>2</a:t>
            </a:r>
            <a:r>
              <a:rPr lang="ja-JP" altLang="en-US" dirty="0"/>
              <a:t>つ説明します。</a:t>
            </a:r>
            <a:endParaRPr lang="en-US" altLang="ja-JP" dirty="0"/>
          </a:p>
          <a:p>
            <a:r>
              <a:rPr lang="ja-JP" altLang="en-US" dirty="0"/>
              <a:t>少し難しいので、できるだけ簡単に説明します。</a:t>
            </a:r>
            <a:endParaRPr lang="en-US" altLang="ja-JP" dirty="0"/>
          </a:p>
          <a:p>
            <a:r>
              <a:rPr lang="ja-JP" altLang="en-US" dirty="0"/>
              <a:t>水晶は、圧力を加えると、両面に正と負の電圧が交互に現れます。</a:t>
            </a:r>
            <a:endParaRPr lang="en-US" altLang="ja-JP" dirty="0"/>
          </a:p>
          <a:p>
            <a:r>
              <a:rPr lang="ja-JP" altLang="en-US" dirty="0"/>
              <a:t>これを圧電効果と言います。</a:t>
            </a:r>
            <a:endParaRPr lang="en-US" altLang="ja-JP" dirty="0"/>
          </a:p>
          <a:p>
            <a:r>
              <a:rPr lang="ja-JP" altLang="en-US" dirty="0"/>
              <a:t>圧電効果の例は下に示している通り</a:t>
            </a:r>
            <a:r>
              <a:rPr lang="en-US" altLang="ja-JP" dirty="0"/>
              <a:t>3</a:t>
            </a:r>
            <a:r>
              <a:rPr lang="ja-JP" altLang="en-US" dirty="0"/>
              <a:t>つ</a:t>
            </a:r>
            <a:r>
              <a:rPr lang="en-US" altLang="ja-JP" dirty="0"/>
              <a:t>~</a:t>
            </a:r>
          </a:p>
          <a:p>
            <a:endParaRPr lang="en-US" dirty="0"/>
          </a:p>
          <a:p>
            <a:r>
              <a:rPr lang="ja-JP" altLang="en-US" dirty="0"/>
              <a:t>圧電センサとしても使われています。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もう一つは、逆圧電効果です。</a:t>
            </a:r>
            <a:endParaRPr lang="en-US" altLang="ja-JP" dirty="0"/>
          </a:p>
          <a:p>
            <a:r>
              <a:rPr lang="ja-JP" altLang="en-US" dirty="0"/>
              <a:t>水晶は、電界の中に置くと電界の向きに応じて伸縮運動をします。</a:t>
            </a:r>
            <a:endParaRPr lang="en-US" altLang="ja-JP" dirty="0"/>
          </a:p>
          <a:p>
            <a:r>
              <a:rPr lang="ja-JP" altLang="en-US" dirty="0"/>
              <a:t>要するに、電気を加えると、伸び縮みするということです。</a:t>
            </a: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これらを電子機器の中の回路として動作させるとこのような流れになります。</a:t>
            </a:r>
            <a:endParaRPr lang="en-US" altLang="ja-JP" dirty="0"/>
          </a:p>
          <a:p>
            <a:r>
              <a:rPr lang="ja-JP" altLang="en-US" dirty="0"/>
              <a:t>まず</a:t>
            </a:r>
            <a:r>
              <a:rPr lang="en-US" altLang="ja-JP" dirty="0"/>
              <a:t>~(</a:t>
            </a:r>
            <a:r>
              <a:rPr lang="ja-JP" altLang="en-US" dirty="0"/>
              <a:t>読む</a:t>
            </a:r>
            <a:r>
              <a:rPr lang="en-US" altLang="ja-JP" dirty="0"/>
              <a:t>)</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続いて水晶発振子の利点と欠点について説明します。</a:t>
            </a:r>
            <a:endParaRPr lang="en-US" altLang="ja-JP" dirty="0"/>
          </a:p>
          <a:p>
            <a:r>
              <a:rPr lang="ja-JP" altLang="en-US" dirty="0"/>
              <a:t>良い点は、</a:t>
            </a:r>
            <a:r>
              <a:rPr lang="en-US" altLang="ja-JP" dirty="0"/>
              <a:t>~</a:t>
            </a:r>
          </a:p>
          <a:p>
            <a:r>
              <a:rPr lang="ja-JP" altLang="en-US" dirty="0"/>
              <a:t>悪い点は、</a:t>
            </a:r>
            <a:r>
              <a:rPr lang="en-US" altLang="ja-JP" dirty="0"/>
              <a: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次に水晶発振子の影響で、身近に起こる現象についてですが、</a:t>
            </a:r>
            <a:endParaRPr lang="en-US" altLang="ja-JP" dirty="0"/>
          </a:p>
          <a:p>
            <a:r>
              <a:rPr lang="ja-JP" altLang="en-US" dirty="0"/>
              <a:t>腕時計が遅れたり、炊飯器の時刻が</a:t>
            </a:r>
            <a:r>
              <a:rPr lang="en-US" altLang="ja-JP" dirty="0"/>
              <a:t>1</a:t>
            </a:r>
            <a:r>
              <a:rPr lang="ja-JP" altLang="en-US" dirty="0"/>
              <a:t>か月に</a:t>
            </a:r>
            <a:r>
              <a:rPr lang="en-US" altLang="ja-JP" dirty="0"/>
              <a:t>2~3</a:t>
            </a:r>
            <a:r>
              <a:rPr lang="ja-JP" altLang="en-US" dirty="0"/>
              <a:t>分遅れたりということが挙げられます。</a:t>
            </a:r>
            <a:endParaRPr lang="en-US" altLang="ja-JP" dirty="0"/>
          </a:p>
          <a:p>
            <a:r>
              <a:rPr lang="ja-JP" altLang="en-US" dirty="0"/>
              <a:t>これらの一因として水晶発振子の実用上の精度が問題とされています。</a:t>
            </a:r>
            <a:endParaRPr lang="en-US" altLang="ja-JP" dirty="0"/>
          </a:p>
          <a:p>
            <a:endParaRPr lang="en-US" altLang="ja-JP" dirty="0"/>
          </a:p>
          <a:p>
            <a:r>
              <a:rPr lang="ja-JP" altLang="en-US" dirty="0"/>
              <a:t>またパソコンの動作クロックに関することも挙げられます。</a:t>
            </a:r>
            <a:endParaRPr lang="en-US" altLang="ja-JP"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gi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gif"/></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図 5" descr="椅子, テーブル が含まれている画像&#10;&#10;自動的に生成された説明">
            <a:extLst>
              <a:ext uri="{FF2B5EF4-FFF2-40B4-BE49-F238E27FC236}">
                <a16:creationId xmlns:a16="http://schemas.microsoft.com/office/drawing/2014/main" id="{61FD3BE0-89AF-7FB6-3F53-BD25FCD52E14}"/>
              </a:ext>
            </a:extLst>
          </p:cNvPr>
          <p:cNvPicPr>
            <a:picLocks noChangeAspect="1"/>
          </p:cNvPicPr>
          <p:nvPr/>
        </p:nvPicPr>
        <p:blipFill>
          <a:blip r:embed="rId4"/>
          <a:stretch>
            <a:fillRect/>
          </a:stretch>
        </p:blipFill>
        <p:spPr>
          <a:xfrm>
            <a:off x="6866466" y="1358900"/>
            <a:ext cx="4817534" cy="3613151"/>
          </a:xfrm>
          <a:prstGeom prst="rect">
            <a:avLst/>
          </a:prstGeom>
        </p:spPr>
      </p:pic>
      <p:sp>
        <p:nvSpPr>
          <p:cNvPr id="7" name="テキスト ボックス 6">
            <a:extLst>
              <a:ext uri="{FF2B5EF4-FFF2-40B4-BE49-F238E27FC236}">
                <a16:creationId xmlns:a16="http://schemas.microsoft.com/office/drawing/2014/main" id="{0931EEC5-99F2-3B0C-A7AD-C7ADD55BCBA9}"/>
              </a:ext>
            </a:extLst>
          </p:cNvPr>
          <p:cNvSpPr txBox="1"/>
          <p:nvPr/>
        </p:nvSpPr>
        <p:spPr>
          <a:xfrm>
            <a:off x="6430433" y="5181600"/>
            <a:ext cx="5689600" cy="369332"/>
          </a:xfrm>
          <a:prstGeom prst="rect">
            <a:avLst/>
          </a:prstGeom>
          <a:noFill/>
        </p:spPr>
        <p:txBody>
          <a:bodyPr wrap="square" rtlCol="0">
            <a:spAutoFit/>
          </a:bodyPr>
          <a:lstStyle/>
          <a:p>
            <a:r>
              <a:rPr kumimoji="1" lang="en-US" altLang="ja-JP" dirty="0">
                <a:solidFill>
                  <a:srgbClr val="3D535E"/>
                </a:solidFill>
                <a:latin typeface="M PLUS 1 Light" pitchFamily="2" charset="-128"/>
                <a:ea typeface="M PLUS 1 Light" pitchFamily="2" charset="-128"/>
              </a:rPr>
              <a:t>https://akizukidenshi.com/catalog/g/gP-08671/</a:t>
            </a:r>
            <a:endParaRPr kumimoji="1" lang="ja-JP" altLang="en-US" dirty="0">
              <a:solidFill>
                <a:srgbClr val="3D535E"/>
              </a:solidFill>
              <a:latin typeface="M PLUS 1 Light" pitchFamily="2" charset="-128"/>
              <a:ea typeface="M PLUS 1 Light" pitchFamily="2" charset="-12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グラフィックス 4">
            <a:extLst>
              <a:ext uri="{FF2B5EF4-FFF2-40B4-BE49-F238E27FC236}">
                <a16:creationId xmlns:a16="http://schemas.microsoft.com/office/drawing/2014/main" id="{B95CB136-183F-BEDB-EA3E-CC379C3876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5300" y="3632098"/>
            <a:ext cx="3848100" cy="2673728"/>
          </a:xfrm>
          <a:prstGeom prst="rect">
            <a:avLst/>
          </a:prstGeom>
        </p:spPr>
      </p:pic>
      <p:pic>
        <p:nvPicPr>
          <p:cNvPr id="7" name="図 6" descr="回路, 電子機器, メーター が含まれている画像&#10;&#10;自動的に生成された説明">
            <a:extLst>
              <a:ext uri="{FF2B5EF4-FFF2-40B4-BE49-F238E27FC236}">
                <a16:creationId xmlns:a16="http://schemas.microsoft.com/office/drawing/2014/main" id="{C0EEDB59-459E-B857-4C34-B59320BDA34B}"/>
              </a:ext>
            </a:extLst>
          </p:cNvPr>
          <p:cNvPicPr>
            <a:picLocks noChangeAspect="1"/>
          </p:cNvPicPr>
          <p:nvPr/>
        </p:nvPicPr>
        <p:blipFill>
          <a:blip r:embed="rId6"/>
          <a:stretch>
            <a:fillRect/>
          </a:stretch>
        </p:blipFill>
        <p:spPr>
          <a:xfrm>
            <a:off x="8115300" y="150337"/>
            <a:ext cx="3848100" cy="3481761"/>
          </a:xfrm>
          <a:prstGeom prst="rect">
            <a:avLst/>
          </a:prstGeom>
        </p:spPr>
      </p:pic>
      <p:sp>
        <p:nvSpPr>
          <p:cNvPr id="15" name="テキスト ボックス 14">
            <a:extLst>
              <a:ext uri="{FF2B5EF4-FFF2-40B4-BE49-F238E27FC236}">
                <a16:creationId xmlns:a16="http://schemas.microsoft.com/office/drawing/2014/main" id="{31A7F8EF-D53F-FD03-9692-3086A3BC3A0A}"/>
              </a:ext>
            </a:extLst>
          </p:cNvPr>
          <p:cNvSpPr txBox="1"/>
          <p:nvPr/>
        </p:nvSpPr>
        <p:spPr>
          <a:xfrm>
            <a:off x="4927600" y="3853190"/>
            <a:ext cx="812800" cy="523220"/>
          </a:xfrm>
          <a:prstGeom prst="rect">
            <a:avLst/>
          </a:prstGeom>
          <a:noFill/>
        </p:spPr>
        <p:txBody>
          <a:bodyPr wrap="square" rtlCol="0">
            <a:spAutoFit/>
          </a:bodyPr>
          <a:lstStyle/>
          <a:p>
            <a:r>
              <a:rPr kumimoji="1" lang="en-US" altLang="ja-JP" sz="2800" dirty="0">
                <a:solidFill>
                  <a:srgbClr val="3D535E"/>
                </a:solidFill>
                <a:latin typeface="M PLUS 1 SemiBold" pitchFamily="2" charset="-128"/>
                <a:ea typeface="M PLUS 1 SemiBold" pitchFamily="2" charset="-128"/>
              </a:rPr>
              <a:t>[1]</a:t>
            </a:r>
            <a:endParaRPr kumimoji="1" lang="ja-JP" altLang="en-US" dirty="0">
              <a:solidFill>
                <a:srgbClr val="3D535E"/>
              </a:solidFill>
              <a:latin typeface="M PLUS 1 SemiBold" pitchFamily="2" charset="-128"/>
              <a:ea typeface="M PLUS 1 SemiBold" pitchFamily="2" charset="-128"/>
            </a:endParaRPr>
          </a:p>
        </p:txBody>
      </p:sp>
      <p:sp>
        <p:nvSpPr>
          <p:cNvPr id="8" name="楕円 7">
            <a:extLst>
              <a:ext uri="{FF2B5EF4-FFF2-40B4-BE49-F238E27FC236}">
                <a16:creationId xmlns:a16="http://schemas.microsoft.com/office/drawing/2014/main" id="{8CEFCF91-BCF2-89F9-0B7D-86AA993FBE74}"/>
              </a:ext>
            </a:extLst>
          </p:cNvPr>
          <p:cNvSpPr/>
          <p:nvPr/>
        </p:nvSpPr>
        <p:spPr>
          <a:xfrm>
            <a:off x="9690100" y="1567367"/>
            <a:ext cx="723900" cy="8763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2DFDF19B-291F-FB07-8E6E-D0F98169FF17}"/>
              </a:ext>
            </a:extLst>
          </p:cNvPr>
          <p:cNvSpPr txBox="1"/>
          <p:nvPr/>
        </p:nvSpPr>
        <p:spPr>
          <a:xfrm>
            <a:off x="3238500" y="4658380"/>
            <a:ext cx="812800" cy="523220"/>
          </a:xfrm>
          <a:prstGeom prst="rect">
            <a:avLst/>
          </a:prstGeom>
          <a:noFill/>
        </p:spPr>
        <p:txBody>
          <a:bodyPr wrap="square" rtlCol="0">
            <a:spAutoFit/>
          </a:bodyPr>
          <a:lstStyle/>
          <a:p>
            <a:r>
              <a:rPr kumimoji="1" lang="en-US" altLang="ja-JP" sz="2800" dirty="0">
                <a:solidFill>
                  <a:srgbClr val="3D535E"/>
                </a:solidFill>
                <a:latin typeface="M PLUS 1 SemiBold" pitchFamily="2" charset="-128"/>
                <a:ea typeface="M PLUS 1 SemiBold" pitchFamily="2" charset="-128"/>
              </a:rPr>
              <a:t>[2]</a:t>
            </a:r>
            <a:endParaRPr kumimoji="1" lang="ja-JP" altLang="en-US" dirty="0">
              <a:solidFill>
                <a:srgbClr val="3D535E"/>
              </a:solidFill>
              <a:latin typeface="M PLUS 1 SemiBold" pitchFamily="2" charset="-128"/>
              <a:ea typeface="M PLUS 1 SemiBold" pitchFamily="2" charset="-12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図 5" descr="ダイアグラム&#10;&#10;自動的に生成された説明">
            <a:extLst>
              <a:ext uri="{FF2B5EF4-FFF2-40B4-BE49-F238E27FC236}">
                <a16:creationId xmlns:a16="http://schemas.microsoft.com/office/drawing/2014/main" id="{30C5910E-7120-6722-1140-D2F898E0F60E}"/>
              </a:ext>
            </a:extLst>
          </p:cNvPr>
          <p:cNvPicPr>
            <a:picLocks noChangeAspect="1"/>
          </p:cNvPicPr>
          <p:nvPr/>
        </p:nvPicPr>
        <p:blipFill>
          <a:blip r:embed="rId4"/>
          <a:stretch>
            <a:fillRect/>
          </a:stretch>
        </p:blipFill>
        <p:spPr>
          <a:xfrm>
            <a:off x="8973804" y="196856"/>
            <a:ext cx="1936776" cy="1584635"/>
          </a:xfrm>
          <a:prstGeom prst="rect">
            <a:avLst/>
          </a:prstGeom>
        </p:spPr>
      </p:pic>
      <p:pic>
        <p:nvPicPr>
          <p:cNvPr id="8" name="グラフィックス 7">
            <a:extLst>
              <a:ext uri="{FF2B5EF4-FFF2-40B4-BE49-F238E27FC236}">
                <a16:creationId xmlns:a16="http://schemas.microsoft.com/office/drawing/2014/main" id="{CAE21FFE-8E01-38C3-F997-94933915BB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9642965" y="2014218"/>
            <a:ext cx="598453" cy="394979"/>
          </a:xfrm>
          <a:prstGeom prst="rect">
            <a:avLst/>
          </a:prstGeom>
        </p:spPr>
      </p:pic>
      <p:pic>
        <p:nvPicPr>
          <p:cNvPr id="9" name="図 8">
            <a:extLst>
              <a:ext uri="{FF2B5EF4-FFF2-40B4-BE49-F238E27FC236}">
                <a16:creationId xmlns:a16="http://schemas.microsoft.com/office/drawing/2014/main" id="{6AF47DE9-CEC7-222D-6F8D-4436F1A8730F}"/>
              </a:ext>
            </a:extLst>
          </p:cNvPr>
          <p:cNvPicPr>
            <a:picLocks noChangeAspect="1"/>
          </p:cNvPicPr>
          <p:nvPr/>
        </p:nvPicPr>
        <p:blipFill>
          <a:blip r:embed="rId7"/>
          <a:stretch>
            <a:fillRect/>
          </a:stretch>
        </p:blipFill>
        <p:spPr>
          <a:xfrm>
            <a:off x="8973804" y="2636682"/>
            <a:ext cx="1936776" cy="1584635"/>
          </a:xfrm>
          <a:prstGeom prst="rect">
            <a:avLst/>
          </a:prstGeom>
        </p:spPr>
      </p:pic>
      <p:pic>
        <p:nvPicPr>
          <p:cNvPr id="10" name="グラフィックス 9">
            <a:extLst>
              <a:ext uri="{FF2B5EF4-FFF2-40B4-BE49-F238E27FC236}">
                <a16:creationId xmlns:a16="http://schemas.microsoft.com/office/drawing/2014/main" id="{8B2B20B7-3220-D0BC-C3C1-36A9A1532F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9641057" y="4552483"/>
            <a:ext cx="598453" cy="394979"/>
          </a:xfrm>
          <a:prstGeom prst="rect">
            <a:avLst/>
          </a:prstGeom>
        </p:spPr>
      </p:pic>
      <p:pic>
        <p:nvPicPr>
          <p:cNvPr id="13" name="図 12" descr="図形&#10;&#10;低い精度で自動的に生成された説明">
            <a:extLst>
              <a:ext uri="{FF2B5EF4-FFF2-40B4-BE49-F238E27FC236}">
                <a16:creationId xmlns:a16="http://schemas.microsoft.com/office/drawing/2014/main" id="{87549199-B1E1-047A-5E4F-6834992C2AD8}"/>
              </a:ext>
            </a:extLst>
          </p:cNvPr>
          <p:cNvPicPr>
            <a:picLocks noChangeAspect="1"/>
          </p:cNvPicPr>
          <p:nvPr/>
        </p:nvPicPr>
        <p:blipFill>
          <a:blip r:embed="rId8"/>
          <a:stretch>
            <a:fillRect/>
          </a:stretch>
        </p:blipFill>
        <p:spPr>
          <a:xfrm>
            <a:off x="9232078" y="5292903"/>
            <a:ext cx="1416409" cy="1416409"/>
          </a:xfrm>
          <a:prstGeom prst="rect">
            <a:avLst/>
          </a:prstGeom>
        </p:spPr>
      </p:pic>
      <p:sp>
        <p:nvSpPr>
          <p:cNvPr id="14" name="テキスト ボックス 13">
            <a:extLst>
              <a:ext uri="{FF2B5EF4-FFF2-40B4-BE49-F238E27FC236}">
                <a16:creationId xmlns:a16="http://schemas.microsoft.com/office/drawing/2014/main" id="{5B314A5D-64D8-5FD2-351F-EBD98B0BCEF1}"/>
              </a:ext>
            </a:extLst>
          </p:cNvPr>
          <p:cNvSpPr txBox="1"/>
          <p:nvPr/>
        </p:nvSpPr>
        <p:spPr>
          <a:xfrm>
            <a:off x="6301094" y="5816441"/>
            <a:ext cx="2816684" cy="369332"/>
          </a:xfrm>
          <a:prstGeom prst="rect">
            <a:avLst/>
          </a:prstGeom>
          <a:noFill/>
        </p:spPr>
        <p:txBody>
          <a:bodyPr wrap="square" rtlCol="0">
            <a:spAutoFit/>
          </a:bodyPr>
          <a:lstStyle/>
          <a:p>
            <a:r>
              <a:rPr kumimoji="1" lang="ja-JP" altLang="en-US" dirty="0">
                <a:solidFill>
                  <a:srgbClr val="3D535E"/>
                </a:solidFill>
                <a:latin typeface="M PLUS 1 SemiBold" pitchFamily="2" charset="-128"/>
                <a:ea typeface="M PLUS 1 SemiBold" pitchFamily="2" charset="-128"/>
              </a:rPr>
              <a:t>周波数が一定の交流信号</a:t>
            </a:r>
          </a:p>
        </p:txBody>
      </p:sp>
      <p:sp>
        <p:nvSpPr>
          <p:cNvPr id="19" name="テキスト ボックス 18">
            <a:extLst>
              <a:ext uri="{FF2B5EF4-FFF2-40B4-BE49-F238E27FC236}">
                <a16:creationId xmlns:a16="http://schemas.microsoft.com/office/drawing/2014/main" id="{D3E9BA1D-71E7-F412-C76A-5B099909AFE2}"/>
              </a:ext>
            </a:extLst>
          </p:cNvPr>
          <p:cNvSpPr txBox="1"/>
          <p:nvPr/>
        </p:nvSpPr>
        <p:spPr>
          <a:xfrm>
            <a:off x="368299" y="5493275"/>
            <a:ext cx="5254627" cy="646331"/>
          </a:xfrm>
          <a:prstGeom prst="rect">
            <a:avLst/>
          </a:prstGeom>
          <a:noFill/>
        </p:spPr>
        <p:txBody>
          <a:bodyPr wrap="square">
            <a:spAutoFit/>
          </a:bodyPr>
          <a:lstStyle/>
          <a:p>
            <a:r>
              <a:rPr lang="en-US" altLang="ja-JP" dirty="0">
                <a:solidFill>
                  <a:srgbClr val="3D535E"/>
                </a:solidFill>
                <a:latin typeface="M PLUS 1 Light" pitchFamily="2" charset="-128"/>
                <a:ea typeface="M PLUS 1 Light" pitchFamily="2" charset="-128"/>
              </a:rPr>
              <a:t>https://www.yuden.co.jp/jp/solutions/piezoelectric_actuator/pea_lp_piezoelectric.html</a:t>
            </a:r>
            <a:endParaRPr lang="ja-JP" altLang="en-US" dirty="0">
              <a:solidFill>
                <a:srgbClr val="3D535E"/>
              </a:solidFill>
              <a:latin typeface="M PLUS 1 Light" pitchFamily="2" charset="-128"/>
              <a:ea typeface="M PLUS 1 Light" pitchFamily="2" charset="-12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A5DA5E7-E4CE-332F-311C-B5B541A79022}"/>
              </a:ext>
            </a:extLst>
          </p:cNvPr>
          <p:cNvSpPr txBox="1"/>
          <p:nvPr/>
        </p:nvSpPr>
        <p:spPr>
          <a:xfrm>
            <a:off x="7632700" y="3827790"/>
            <a:ext cx="812800" cy="523220"/>
          </a:xfrm>
          <a:prstGeom prst="rect">
            <a:avLst/>
          </a:prstGeom>
          <a:noFill/>
        </p:spPr>
        <p:txBody>
          <a:bodyPr wrap="square" rtlCol="0">
            <a:spAutoFit/>
          </a:bodyPr>
          <a:lstStyle/>
          <a:p>
            <a:r>
              <a:rPr kumimoji="1" lang="en-US" altLang="ja-JP" sz="2800" dirty="0">
                <a:solidFill>
                  <a:srgbClr val="3D535E"/>
                </a:solidFill>
                <a:latin typeface="M PLUS 1 SemiBold" pitchFamily="2" charset="-128"/>
                <a:ea typeface="M PLUS 1 SemiBold" pitchFamily="2" charset="-128"/>
              </a:rPr>
              <a:t>[3]</a:t>
            </a:r>
            <a:endParaRPr kumimoji="1" lang="ja-JP" altLang="en-US" dirty="0">
              <a:solidFill>
                <a:srgbClr val="3D535E"/>
              </a:solidFill>
              <a:latin typeface="M PLUS 1 SemiBold" pitchFamily="2" charset="-128"/>
              <a:ea typeface="M PLUS 1 SemiBold" pitchFamily="2" charset="-12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ED15A4D1-7270-2213-5598-57985677088E}"/>
              </a:ext>
            </a:extLst>
          </p:cNvPr>
          <p:cNvSpPr txBox="1"/>
          <p:nvPr/>
        </p:nvSpPr>
        <p:spPr>
          <a:xfrm>
            <a:off x="4406900" y="4945390"/>
            <a:ext cx="812800" cy="523220"/>
          </a:xfrm>
          <a:prstGeom prst="rect">
            <a:avLst/>
          </a:prstGeom>
          <a:noFill/>
        </p:spPr>
        <p:txBody>
          <a:bodyPr wrap="square" rtlCol="0">
            <a:spAutoFit/>
          </a:bodyPr>
          <a:lstStyle/>
          <a:p>
            <a:r>
              <a:rPr kumimoji="1" lang="en-US" altLang="ja-JP" sz="2800" dirty="0">
                <a:solidFill>
                  <a:srgbClr val="3D535E"/>
                </a:solidFill>
                <a:latin typeface="M PLUS 1 SemiBold" pitchFamily="2" charset="-128"/>
                <a:ea typeface="M PLUS 1 SemiBold" pitchFamily="2" charset="-128"/>
              </a:rPr>
              <a:t>[4]</a:t>
            </a:r>
            <a:endParaRPr kumimoji="1" lang="ja-JP" altLang="en-US" dirty="0">
              <a:solidFill>
                <a:srgbClr val="3D535E"/>
              </a:solidFill>
              <a:latin typeface="M PLUS 1 SemiBold" pitchFamily="2" charset="-128"/>
              <a:ea typeface="M PLUS 1 SemiBold" pitchFamily="2" charset="-128"/>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TotalTime>
  <Words>514</Words>
  <Application>Microsoft Office PowerPoint</Application>
  <PresentationFormat>ワイド画面</PresentationFormat>
  <Paragraphs>59</Paragraphs>
  <Slides>11</Slides>
  <Notes>11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11</vt:i4>
      </vt:variant>
    </vt:vector>
  </HeadingPairs>
  <TitlesOfParts>
    <vt:vector size="17" baseType="lpstr">
      <vt:lpstr>M PLUS 1 Light</vt:lpstr>
      <vt:lpstr>M PLUS 1 SemiBold</vt:lpstr>
      <vt:lpstr>游ゴシック</vt:lpstr>
      <vt:lpstr>Arial</vt:lpstr>
      <vt:lpstr>Calibri</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me2208@akashi.kosen-ac.jp</cp:lastModifiedBy>
  <cp:revision>5</cp:revision>
  <dcterms:created xsi:type="dcterms:W3CDTF">2022-06-15T17:21:54Z</dcterms:created>
  <dcterms:modified xsi:type="dcterms:W3CDTF">2022-06-16T01:26:36Z</dcterms:modified>
</cp:coreProperties>
</file>